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4" r:id="rId4"/>
    <p:sldId id="265" r:id="rId5"/>
    <p:sldId id="268" r:id="rId6"/>
    <p:sldId id="274" r:id="rId7"/>
    <p:sldId id="271" r:id="rId8"/>
    <p:sldId id="272" r:id="rId9"/>
    <p:sldId id="275" r:id="rId10"/>
    <p:sldId id="273" r:id="rId11"/>
    <p:sldId id="270" r:id="rId12"/>
    <p:sldId id="276" r:id="rId13"/>
  </p:sldIdLst>
  <p:sldSz cx="18288000" cy="10287000"/>
  <p:notesSz cx="6858000" cy="9144000"/>
  <p:embeddedFontLst>
    <p:embeddedFont>
      <p:font typeface="Pretendard Bold" panose="020B0600000101010101" charset="-127"/>
      <p:bold r:id="rId15"/>
    </p:embeddedFont>
    <p:embeddedFont>
      <p:font typeface="G마켓 산스 TTF Medium" panose="02000000000000000000" pitchFamily="2" charset="-127"/>
      <p:regular r:id="rId16"/>
    </p:embeddedFont>
    <p:embeddedFont>
      <p:font typeface="Pretendard Regular" panose="020B0600000101010101" charset="-127"/>
      <p:regular r:id="rId17"/>
    </p:embeddedFont>
    <p:embeddedFont>
      <p:font typeface="Coconat Bold" panose="020B0600000101010101" charset="0"/>
      <p:bold r:id="rId18"/>
    </p:embeddedFont>
    <p:embeddedFont>
      <p:font typeface="G마켓 산스 TTF Bold" panose="02000000000000000000" pitchFamily="2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rmorant Garamond Bold" panose="020B0600000101010101" charset="0"/>
      <p:bold r:id="rId26"/>
    </p:embeddedFont>
    <p:embeddedFont>
      <p:font typeface="Pretendard SemiBold" panose="020B0600000101010101" charset="-127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0A5"/>
    <a:srgbClr val="479272"/>
    <a:srgbClr val="154726"/>
    <a:srgbClr val="EEEBDC"/>
    <a:srgbClr val="FAF3E6"/>
    <a:srgbClr val="E6E6E6"/>
    <a:srgbClr val="1A9776"/>
    <a:srgbClr val="35A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22" autoAdjust="0"/>
  </p:normalViewPr>
  <p:slideViewPr>
    <p:cSldViewPr>
      <p:cViewPr varScale="1">
        <p:scale>
          <a:sx n="68" d="100"/>
          <a:sy n="68" d="100"/>
        </p:scale>
        <p:origin x="162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BF264-38CA-468D-AA1A-167E99136F70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8798-73E5-4141-A3DA-528DBF45C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19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58798-73E5-4141-A3DA-528DBF45C1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0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58798-73E5-4141-A3DA-528DBF45C1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9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9338" y="-114300"/>
            <a:ext cx="18554700" cy="10401300"/>
          </a:xfrm>
          <a:prstGeom prst="rect">
            <a:avLst/>
          </a:prstGeom>
          <a:solidFill>
            <a:srgbClr val="FA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934662" y="-114300"/>
            <a:ext cx="5600700" cy="10401300"/>
          </a:xfrm>
          <a:prstGeom prst="rect">
            <a:avLst/>
          </a:prstGeom>
          <a:solidFill>
            <a:srgbClr val="15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363700" y="5651500"/>
            <a:ext cx="59563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814800" y="89281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FFFFF"/>
                </a:solidFill>
                <a:latin typeface="Coconat Bold"/>
              </a:rPr>
              <a:t>06</a:t>
            </a:r>
          </a:p>
          <a:p>
            <a:pPr lvl="0" algn="ctr">
              <a:lnSpc>
                <a:spcPct val="99600"/>
              </a:lnSpc>
            </a:pPr>
            <a:r>
              <a:rPr lang="en-US" sz="2000" dirty="0" smtClean="0">
                <a:solidFill>
                  <a:srgbClr val="FFFFFF"/>
                </a:solidFill>
                <a:latin typeface="Coconat Bold"/>
              </a:rPr>
              <a:t>/28</a:t>
            </a:r>
            <a:endParaRPr lang="en-US" sz="2000" b="0" i="0" u="none" strike="noStrike" dirty="0">
              <a:solidFill>
                <a:srgbClr val="FFFFFF"/>
              </a:solidFill>
              <a:latin typeface="Coconat Bold"/>
            </a:endParaRPr>
          </a:p>
        </p:txBody>
      </p:sp>
      <p:sp>
        <p:nvSpPr>
          <p:cNvPr id="7" name="TextBox 7"/>
          <p:cNvSpPr txBox="1"/>
          <p:nvPr/>
        </p:nvSpPr>
        <p:spPr>
          <a:xfrm rot="5400000">
            <a:off x="16548100" y="1473200"/>
            <a:ext cx="1625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FFFFF"/>
                </a:solidFill>
                <a:latin typeface="Coconat Bold"/>
              </a:rPr>
              <a:t>2024</a:t>
            </a:r>
            <a:endParaRPr lang="en-US" sz="2000" b="0" i="0" u="none" strike="noStrike" dirty="0">
              <a:solidFill>
                <a:srgbClr val="FFFFFF"/>
              </a:solidFill>
              <a:latin typeface="Cocon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1500" y="3162300"/>
            <a:ext cx="11734800" cy="455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73039"/>
              </a:lnSpc>
            </a:pPr>
            <a:endParaRPr lang="en-US" sz="15800" b="0" i="0" u="none" strike="noStrike" spc="-200" dirty="0">
              <a:solidFill>
                <a:srgbClr val="1A9776"/>
              </a:solidFill>
              <a:latin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1411" y="311068"/>
            <a:ext cx="11230762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프론트엔드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(React, PHP), </a:t>
            </a:r>
            <a:r>
              <a:rPr lang="ko-KR" altLang="en-US" sz="28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플러터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(Flutter)</a:t>
            </a: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 웹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  <a:r>
              <a:rPr lang="ko-KR" altLang="en-US" sz="28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앱개발</a:t>
            </a:r>
            <a:endParaRPr lang="en-US" sz="2800" b="0" i="0" u="none" strike="noStrike" spc="1300" dirty="0">
              <a:solidFill>
                <a:srgbClr val="66895D"/>
              </a:solidFill>
              <a:latin typeface="Pretendard Regular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708711" y="3587668"/>
            <a:ext cx="5577789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b="1" dirty="0" smtClean="0">
                <a:solidFill>
                  <a:srgbClr val="1547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이지영 </a:t>
            </a:r>
            <a:r>
              <a:rPr lang="en-US" altLang="ko-KR" sz="2800" b="1" dirty="0" smtClean="0">
                <a:solidFill>
                  <a:srgbClr val="1547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2</a:t>
            </a:r>
            <a:r>
              <a:rPr lang="ko-KR" altLang="en-US" sz="2800" b="1" dirty="0" smtClean="0">
                <a:solidFill>
                  <a:srgbClr val="1547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프로젝트</a:t>
            </a:r>
            <a:endParaRPr lang="en-US" sz="2800" b="0" i="0" u="none" strike="noStrike" spc="1300" dirty="0">
              <a:solidFill>
                <a:srgbClr val="154726"/>
              </a:solidFill>
              <a:latin typeface="Pretendard Regular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1" y="4267171"/>
            <a:ext cx="5268463" cy="226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5001" y="2871192"/>
            <a:ext cx="8153400" cy="192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모듈명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SubIntro.jsx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적용메뉴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(5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</a:t>
            </a:r>
          </a:p>
          <a:p>
            <a:pPr>
              <a:lnSpc>
                <a:spcPct val="124499"/>
              </a:lnSpc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스토어 제외한 모든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서브메뉴의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인트로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화면</a:t>
            </a:r>
            <a:endParaRPr lang="ko-KR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533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400" dirty="0" err="1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서브인트로</a:t>
            </a:r>
            <a:r>
              <a:rPr lang="ko-KR" altLang="en-US" sz="54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모듈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11539" r="1250"/>
          <a:stretch/>
        </p:blipFill>
        <p:spPr>
          <a:xfrm>
            <a:off x="9029881" y="3206847"/>
            <a:ext cx="8650369" cy="41974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029881" y="3186954"/>
            <a:ext cx="8650369" cy="4217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582401" y="4780557"/>
            <a:ext cx="3657600" cy="591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840518" y="6434789"/>
            <a:ext cx="1141365" cy="438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45200" t="14671" r="31333" b="75123"/>
          <a:stretch/>
        </p:blipFill>
        <p:spPr>
          <a:xfrm>
            <a:off x="1054100" y="6873169"/>
            <a:ext cx="6361426" cy="187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917" t="19231" r="25000"/>
          <a:stretch/>
        </p:blipFill>
        <p:spPr>
          <a:xfrm>
            <a:off x="9800554" y="3549216"/>
            <a:ext cx="7304314" cy="476368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4400" y="2901950"/>
            <a:ext cx="8153400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모듈명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history.jsx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적용메뉴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 </a:t>
            </a: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네니아웨이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4499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4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개의 메뉴에서만 사용하지만</a:t>
            </a:r>
            <a:r>
              <a:rPr lang="en-US" altLang="ko-KR" sz="2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반복되는 데이터 구조를 가짐</a:t>
            </a:r>
            <a:endParaRPr lang="ko-KR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3904797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4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연혁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782800" y="5556545"/>
            <a:ext cx="1212377" cy="308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4209268" y="5074103"/>
            <a:ext cx="954532" cy="450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209268" y="5578614"/>
            <a:ext cx="344932" cy="286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800554" y="3603330"/>
            <a:ext cx="7304314" cy="470956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34583" t="12196" r="31250" b="54428"/>
          <a:stretch/>
        </p:blipFill>
        <p:spPr>
          <a:xfrm>
            <a:off x="1741714" y="5497286"/>
            <a:ext cx="6934200" cy="36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0" y="-12700"/>
            <a:ext cx="18288000" cy="10287000"/>
          </a:xfrm>
          <a:prstGeom prst="rect">
            <a:avLst/>
          </a:prstGeom>
          <a:solidFill>
            <a:srgbClr val="FA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74700"/>
            <a:ext cx="16192500" cy="871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37000" y="1130300"/>
            <a:ext cx="8559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54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 보완점</a:t>
            </a:r>
            <a:endParaRPr lang="ko-KR" sz="54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8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5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945" y="5236339"/>
            <a:ext cx="12848071" cy="2067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917" y="4076700"/>
            <a:ext cx="589227" cy="6195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74242" y="4108472"/>
            <a:ext cx="543902" cy="4924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0745" y="4124358"/>
            <a:ext cx="3580686" cy="5083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0" i="0" u="none" strike="noStrike" dirty="0" smtClean="0">
                <a:solidFill>
                  <a:srgbClr val="000000"/>
                </a:solidFill>
                <a:latin typeface="Pretendard SemiBold"/>
              </a:rPr>
              <a:t>‘</a:t>
            </a:r>
            <a:r>
              <a:rPr lang="ko-KR" altLang="en-US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스토어</a:t>
            </a:r>
            <a:r>
              <a:rPr lang="en-US" altLang="ko-KR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 </a:t>
            </a:r>
            <a:endParaRPr lang="en-US" sz="32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917" y="5776509"/>
            <a:ext cx="589227" cy="61955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374242" y="5808281"/>
            <a:ext cx="543902" cy="4924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80745" y="5808281"/>
            <a:ext cx="3580686" cy="5083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3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sp>
        <p:nvSpPr>
          <p:cNvPr id="40" name="TextBox 15"/>
          <p:cNvSpPr txBox="1"/>
          <p:nvPr/>
        </p:nvSpPr>
        <p:spPr>
          <a:xfrm>
            <a:off x="7465766" y="4132301"/>
            <a:ext cx="8536234" cy="5083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‘</a:t>
            </a:r>
            <a:r>
              <a:rPr lang="ko-KR" altLang="en-US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’, ’</a:t>
            </a:r>
            <a:r>
              <a:rPr lang="ko-KR" altLang="en-US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‘, ’</a:t>
            </a:r>
            <a:r>
              <a:rPr lang="ko-KR" altLang="en-US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장바구니</a:t>
            </a: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‘, </a:t>
            </a:r>
            <a:r>
              <a:rPr lang="en-US" altLang="ko-KR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상품검색</a:t>
            </a:r>
            <a:r>
              <a:rPr lang="en-US" altLang="ko-KR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28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</a:t>
            </a:r>
            <a:r>
              <a:rPr lang="ko-KR" altLang="en-US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능 추가</a:t>
            </a:r>
            <a:endParaRPr lang="en-US" sz="28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15"/>
          <p:cNvSpPr txBox="1"/>
          <p:nvPr/>
        </p:nvSpPr>
        <p:spPr>
          <a:xfrm>
            <a:off x="3363841" y="5802563"/>
            <a:ext cx="3580686" cy="5083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0" i="0" u="none" strike="noStrike" dirty="0" smtClean="0">
                <a:solidFill>
                  <a:srgbClr val="000000"/>
                </a:solidFill>
                <a:latin typeface="Pretendard SemiBold"/>
              </a:rPr>
              <a:t>‘</a:t>
            </a:r>
            <a:r>
              <a:rPr lang="ko-KR" altLang="en-US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미디어 쿼리</a:t>
            </a:r>
            <a:r>
              <a:rPr lang="en-US" altLang="ko-KR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3200" b="0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</a:t>
            </a:r>
            <a:endParaRPr lang="en-US" sz="32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2496800" y="8267700"/>
            <a:ext cx="5867400" cy="2019300"/>
            <a:chOff x="12496800" y="8267700"/>
            <a:chExt cx="5867400" cy="2019300"/>
          </a:xfrm>
        </p:grpSpPr>
        <p:sp>
          <p:nvSpPr>
            <p:cNvPr id="46" name="직사각형 45"/>
            <p:cNvSpPr/>
            <p:nvPr/>
          </p:nvSpPr>
          <p:spPr>
            <a:xfrm>
              <a:off x="12496800" y="8267700"/>
              <a:ext cx="5867400" cy="2019300"/>
            </a:xfrm>
            <a:prstGeom prst="rect">
              <a:avLst/>
            </a:prstGeom>
            <a:solidFill>
              <a:srgbClr val="15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638849" y="8896118"/>
              <a:ext cx="369684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감사합니다</a:t>
              </a:r>
              <a:r>
                <a:rPr lang="en-US" altLang="ko-KR" sz="54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5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929" y="6875423"/>
            <a:ext cx="12848071" cy="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-488950" y="-12700"/>
            <a:ext cx="5899150" cy="10287000"/>
          </a:xfrm>
          <a:prstGeom prst="rect">
            <a:avLst/>
          </a:prstGeom>
          <a:solidFill>
            <a:srgbClr val="D8E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888" y="3327400"/>
            <a:ext cx="71501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388" y="2552700"/>
            <a:ext cx="495300" cy="495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40388" y="2603500"/>
            <a:ext cx="45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 dirty="0">
                <a:solidFill>
                  <a:srgbClr val="000000"/>
                </a:solidFill>
                <a:latin typeface="Cormorant Garamond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3926" y="2590800"/>
            <a:ext cx="411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 선정 이유 </a:t>
            </a:r>
            <a:r>
              <a:rPr lang="en-US" altLang="ko-KR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2400" b="1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달라진 부분</a:t>
            </a:r>
            <a:endParaRPr lang="ko-KR" sz="2400" b="1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988" y="3721100"/>
            <a:ext cx="495300" cy="495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940388" y="3771900"/>
            <a:ext cx="45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93926" y="3759200"/>
            <a:ext cx="411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1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 맵</a:t>
            </a:r>
            <a:endParaRPr lang="ko-KR" sz="2400" b="1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888" y="5702300"/>
            <a:ext cx="7150100" cy="12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338" y="4902200"/>
            <a:ext cx="495300" cy="495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940388" y="4953000"/>
            <a:ext cx="45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93926" y="4940300"/>
            <a:ext cx="411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개발환경</a:t>
            </a:r>
            <a:endParaRPr lang="ko-KR" sz="2400" b="1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888" y="6896100"/>
            <a:ext cx="7150100" cy="12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338" y="6108700"/>
            <a:ext cx="495300" cy="495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940388" y="6159500"/>
            <a:ext cx="45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688" y="7200900"/>
            <a:ext cx="495300" cy="495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940388" y="7251700"/>
            <a:ext cx="45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200" b="1" i="0" u="none" strike="noStrike">
                <a:solidFill>
                  <a:srgbClr val="000000"/>
                </a:solidFill>
                <a:latin typeface="Cormorant Garamond Bold"/>
              </a:rPr>
              <a:t>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75783" y="6121400"/>
            <a:ext cx="411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</a:t>
            </a:r>
            <a:r>
              <a:rPr lang="en-US" altLang="ko-KR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b="1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</a:t>
            </a:r>
            <a:r>
              <a:rPr lang="en-US" altLang="ko-KR" sz="2400" b="1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4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구성</a:t>
            </a:r>
            <a:endParaRPr lang="ko-KR" sz="2400" b="1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117" y="7962900"/>
            <a:ext cx="7150100" cy="12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10793926" y="7257143"/>
            <a:ext cx="411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400" b="1" i="0" u="none" strike="noStrike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 보완점</a:t>
            </a:r>
            <a:endParaRPr lang="ko-KR" sz="2400" b="1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076450" y="1987550"/>
            <a:ext cx="6591300" cy="6591300"/>
          </a:xfrm>
          <a:prstGeom prst="ellipse">
            <a:avLst/>
          </a:prstGeom>
          <a:solidFill>
            <a:srgbClr val="15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2273300"/>
            <a:ext cx="6019800" cy="601980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415888" y="4672052"/>
            <a:ext cx="19124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6600" b="1" dirty="0" smtClean="0">
                <a:solidFill>
                  <a:srgbClr val="1547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</a:t>
            </a:r>
            <a:endParaRPr lang="en-US" altLang="ko-KR" sz="6600" spc="1300" dirty="0">
              <a:solidFill>
                <a:srgbClr val="154726"/>
              </a:solidFill>
              <a:latin typeface="Pretendard Regular"/>
            </a:endParaRPr>
          </a:p>
        </p:txBody>
      </p:sp>
      <p:pic>
        <p:nvPicPr>
          <p:cNvPr id="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4533900"/>
            <a:ext cx="71501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2700"/>
            <a:ext cx="8978900" cy="10287000"/>
          </a:xfrm>
          <a:prstGeom prst="rect">
            <a:avLst/>
          </a:prstGeom>
          <a:solidFill>
            <a:srgbClr val="EEEB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848344" y="-12700"/>
            <a:ext cx="9439656" cy="10287000"/>
          </a:xfrm>
          <a:prstGeom prst="rect">
            <a:avLst/>
          </a:prstGeom>
          <a:solidFill>
            <a:srgbClr val="FA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86800" y="-12700"/>
            <a:ext cx="9601200" cy="2032000"/>
          </a:xfrm>
          <a:prstGeom prst="rect">
            <a:avLst/>
          </a:prstGeom>
          <a:solidFill>
            <a:srgbClr val="D8E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1AA89-71C6-458F-BFF6-8A0AB14E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405" y="3223096"/>
            <a:ext cx="7042390" cy="529942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7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‘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 식품</a:t>
            </a:r>
            <a:r>
              <a:rPr lang="en-US" altLang="ko-KR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생산하는 기업의 이미지와 어울리는 </a:t>
            </a:r>
            <a:r>
              <a:rPr lang="en-US" altLang="ko-KR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녹색 계열</a:t>
            </a:r>
            <a:r>
              <a:rPr lang="en-US" altLang="ko-KR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깔끔하면서도 심플한 디자인</a:t>
            </a: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7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스크롤 동적 효과</a:t>
            </a: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반복되는 디자인 구성 </a:t>
            </a: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컴포넌트로 만들어 재활용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하기 좋음</a:t>
            </a:r>
            <a:endParaRPr lang="en-US" altLang="ko-KR" sz="6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7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8839200" cy="2019300"/>
          </a:xfrm>
          <a:prstGeom prst="rect">
            <a:avLst/>
          </a:prstGeom>
          <a:solidFill>
            <a:srgbClr val="15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BB3EB5-2844-45E5-BB3B-30538C85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475307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사이트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선정 </a:t>
            </a:r>
            <a:r>
              <a:rPr lang="ko-KR" altLang="en-US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이유</a:t>
            </a:r>
            <a:endParaRPr lang="en-US" altLang="ko-KR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FBB3EB5-2844-45E5-BB3B-30538C85BC95}"/>
              </a:ext>
            </a:extLst>
          </p:cNvPr>
          <p:cNvSpPr txBox="1">
            <a:spLocks/>
          </p:cNvSpPr>
          <p:nvPr/>
        </p:nvSpPr>
        <p:spPr>
          <a:xfrm>
            <a:off x="9518650" y="4753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1547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달라진 부분</a:t>
            </a:r>
            <a:endParaRPr lang="en-US" altLang="ko-KR" dirty="0">
              <a:solidFill>
                <a:srgbClr val="15472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EB71AA89-71C6-458F-BFF6-8A0AB14E0C7C}"/>
              </a:ext>
            </a:extLst>
          </p:cNvPr>
          <p:cNvSpPr txBox="1">
            <a:spLocks/>
          </p:cNvSpPr>
          <p:nvPr/>
        </p:nvSpPr>
        <p:spPr>
          <a:xfrm>
            <a:off x="5378951" y="-1943100"/>
            <a:ext cx="6292850" cy="5531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B71AA89-71C6-458F-BFF6-8A0AB14E0C7C}"/>
              </a:ext>
            </a:extLst>
          </p:cNvPr>
          <p:cNvSpPr txBox="1">
            <a:spLocks/>
          </p:cNvSpPr>
          <p:nvPr/>
        </p:nvSpPr>
        <p:spPr>
          <a:xfrm>
            <a:off x="9989958" y="3086100"/>
            <a:ext cx="7581900" cy="5573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비슷한 </a:t>
            </a:r>
            <a:r>
              <a:rPr lang="ko-KR" altLang="en-US" sz="765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메뉴는 하나로 통합하여 메뉴 개수 축소</a:t>
            </a: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</a:t>
            </a: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 급식</a:t>
            </a: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+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전국급식사업단 </a:t>
            </a: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 급식</a:t>
            </a:r>
            <a:endParaRPr lang="en-US" altLang="ko-KR" sz="60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7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홈페이지에는 없는 </a:t>
            </a:r>
            <a:r>
              <a:rPr lang="en-US" altLang="ko-KR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스토어</a:t>
            </a:r>
            <a:r>
              <a:rPr lang="en-US" altLang="ko-KR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76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 추가 </a:t>
            </a:r>
            <a:endParaRPr lang="en-US" altLang="ko-KR" sz="76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구매를 위한 </a:t>
            </a:r>
            <a:r>
              <a:rPr lang="en-US" altLang="ko-KR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r>
              <a:rPr lang="en-US" altLang="ko-KR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장바구니</a:t>
            </a:r>
            <a:r>
              <a:rPr lang="en-US" altLang="ko-KR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제품 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</a:t>
            </a:r>
            <a:r>
              <a:rPr lang="en-US" altLang="ko-KR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r>
              <a:rPr lang="ko-KR" altLang="en-US" sz="6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6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추가</a:t>
            </a:r>
            <a:endParaRPr lang="en-US" altLang="ko-KR" sz="6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altLang="ko-KR" sz="765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9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70350" y="1130300"/>
            <a:ext cx="934085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 맵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</a:t>
            </a: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</a:t>
            </a:r>
            <a:r>
              <a:rPr lang="ko-KR" altLang="en-US" sz="32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서브메뉴</a:t>
            </a:r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endParaRPr lang="ko-KR" sz="32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8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2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4999" t="36923" r="19584" b="7692"/>
          <a:stretch/>
        </p:blipFill>
        <p:spPr>
          <a:xfrm>
            <a:off x="2895600" y="2863850"/>
            <a:ext cx="11963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5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3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/>
          <a:srcRect l="47500" t="40769" r="39167" b="42308"/>
          <a:stretch/>
        </p:blipFill>
        <p:spPr>
          <a:xfrm>
            <a:off x="14155069" y="3622606"/>
            <a:ext cx="2128514" cy="146335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6"/>
          <a:srcRect l="73750" t="44616" r="12917" b="27692"/>
          <a:stretch/>
        </p:blipFill>
        <p:spPr>
          <a:xfrm>
            <a:off x="758535" y="3175137"/>
            <a:ext cx="4679558" cy="5264504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612493" y="6371766"/>
            <a:ext cx="121325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React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컴포넌트를 구성하고 데이터를 다루는 것을 중점적으로 진행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동적기능은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jquery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javascript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스크롤기능은 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‘GSAP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자바스크립트 라이브러리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활용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rcRect l="28333" t="44616" r="26344" b="27692"/>
          <a:stretch/>
        </p:blipFill>
        <p:spPr>
          <a:xfrm>
            <a:off x="6401109" y="3156994"/>
            <a:ext cx="7235204" cy="2394578"/>
          </a:xfrm>
          <a:prstGeom prst="rect">
            <a:avLst/>
          </a:prstGeom>
        </p:spPr>
      </p:pic>
      <p:sp>
        <p:nvSpPr>
          <p:cNvPr id="47" name="TextBox 6"/>
          <p:cNvSpPr txBox="1"/>
          <p:nvPr/>
        </p:nvSpPr>
        <p:spPr>
          <a:xfrm>
            <a:off x="4088493" y="1087527"/>
            <a:ext cx="3048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개발환경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7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04636"/>
            <a:ext cx="16192500" cy="871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3904797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3750" t="32107" r="80833" b="44265"/>
          <a:stretch/>
        </p:blipFill>
        <p:spPr>
          <a:xfrm>
            <a:off x="1905000" y="3456077"/>
            <a:ext cx="5140034" cy="42672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421833" y="4099694"/>
            <a:ext cx="8991600" cy="2534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 개수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10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추후 늘어날 예정 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모듈화 한 기준</a:t>
            </a:r>
            <a:r>
              <a:rPr lang="en-US" altLang="ko-KR" sz="36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pPr>
              <a:lnSpc>
                <a:spcPct val="124499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-&gt; </a:t>
            </a:r>
            <a:r>
              <a:rPr lang="ko-KR" altLang="en-US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다른 메뉴에서 재활용 가능한 코드</a:t>
            </a:r>
            <a:endParaRPr lang="en-US" altLang="ko-KR" sz="2800" dirty="0" smtClean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4499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-&gt; </a:t>
            </a:r>
            <a:r>
              <a:rPr lang="ko-KR" altLang="en-US" sz="28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구조가 반복되는 코드</a:t>
            </a:r>
            <a:endParaRPr lang="ko-KR" altLang="ko-KR" sz="28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2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4583" t="19231" r="29583" b="3077"/>
          <a:stretch/>
        </p:blipFill>
        <p:spPr>
          <a:xfrm>
            <a:off x="9668328" y="3600677"/>
            <a:ext cx="7347858" cy="469704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4400" y="2901950"/>
            <a:ext cx="8153400" cy="192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모듈명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SubRight.jsx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적용메뉴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(3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</a:t>
            </a:r>
          </a:p>
          <a:p>
            <a:pPr>
              <a:lnSpc>
                <a:spcPct val="124499"/>
              </a:lnSpc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네니아웨이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우리밀이야기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친환경급식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7315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4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서브가로스크롤 모듈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69074" y="5284422"/>
            <a:ext cx="2627726" cy="621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9074" y="7169376"/>
            <a:ext cx="2627726" cy="869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480911" y="5983673"/>
            <a:ext cx="1406289" cy="1034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608456" y="3600677"/>
            <a:ext cx="7407729" cy="469704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45734" t="24092" r="8399" b="64132"/>
          <a:stretch/>
        </p:blipFill>
        <p:spPr>
          <a:xfrm>
            <a:off x="614145" y="6406359"/>
            <a:ext cx="8753910" cy="15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0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4400" y="2901950"/>
            <a:ext cx="8153400" cy="192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모듈명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StoreList.jsx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적용메뉴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(3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</a:t>
            </a:r>
          </a:p>
          <a:p>
            <a:pPr>
              <a:lnSpc>
                <a:spcPct val="124499"/>
              </a:lnSpc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네니아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친환경급식</a:t>
            </a:r>
            <a:endParaRPr lang="ko-KR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533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400" dirty="0" err="1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스토어상품</a:t>
            </a:r>
            <a:r>
              <a:rPr lang="ko-KR" altLang="en-US" sz="54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모듈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4" name="꺾인 연결선 23"/>
          <p:cNvCxnSpPr/>
          <p:nvPr/>
        </p:nvCxnSpPr>
        <p:spPr>
          <a:xfrm flipV="1">
            <a:off x="7840033" y="5508813"/>
            <a:ext cx="880824" cy="431356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45734" t="34299" r="7333" b="47644"/>
          <a:stretch/>
        </p:blipFill>
        <p:spPr>
          <a:xfrm>
            <a:off x="443098" y="6896100"/>
            <a:ext cx="8375924" cy="21891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13077" r="833"/>
          <a:stretch/>
        </p:blipFill>
        <p:spPr>
          <a:xfrm>
            <a:off x="7886280" y="2998885"/>
            <a:ext cx="9840698" cy="467226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943328" y="3027431"/>
            <a:ext cx="4850494" cy="4643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943784" y="5413510"/>
            <a:ext cx="4582215" cy="362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958298" y="4999139"/>
            <a:ext cx="538950" cy="335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886280" y="2938214"/>
            <a:ext cx="9971322" cy="473850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958298" y="5837124"/>
            <a:ext cx="1141365" cy="438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787400"/>
            <a:ext cx="16192500" cy="8712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241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05100" y="1562100"/>
            <a:ext cx="1524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1358900"/>
            <a:ext cx="1790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47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Cormorant Garamond Bold"/>
              </a:rPr>
              <a:t>Chapter 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Cormorant Garamond Bold"/>
              </a:rPr>
              <a:t>4</a:t>
            </a:r>
            <a:endParaRPr lang="en-US" sz="2400" b="0" i="0" u="none" strike="noStrike" dirty="0">
              <a:solidFill>
                <a:srgbClr val="000000"/>
              </a:solidFill>
              <a:latin typeface="Cormorant Garamond Bold"/>
            </a:endParaRPr>
          </a:p>
        </p:txBody>
      </p:sp>
      <p:sp>
        <p:nvSpPr>
          <p:cNvPr id="47" name="TextBox 6"/>
          <p:cNvSpPr txBox="1"/>
          <p:nvPr/>
        </p:nvSpPr>
        <p:spPr>
          <a:xfrm>
            <a:off x="4088492" y="1087527"/>
            <a:ext cx="12523108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컴포넌트 구성</a:t>
            </a:r>
            <a:r>
              <a:rPr lang="en-US" altLang="ko-KR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endParaRPr lang="ko-KR" sz="5000" b="0" i="0" u="none" strike="noStrik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4400" y="2901950"/>
            <a:ext cx="8153400" cy="192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모듈명</a:t>
            </a: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36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SubIntro.jsx</a:t>
            </a:r>
            <a:endParaRPr lang="en-US" altLang="ko-KR" sz="3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71500" indent="-571500">
              <a:lnSpc>
                <a:spcPct val="124499"/>
              </a:lnSpc>
              <a:buFont typeface="Wingdings" panose="05000000000000000000" pitchFamily="2" charset="2"/>
              <a:buChar char="§"/>
            </a:pP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(4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 </a:t>
            </a:r>
          </a:p>
          <a:p>
            <a:pPr>
              <a:lnSpc>
                <a:spcPct val="124499"/>
              </a:lnSpc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우리밀이야기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네니아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친환경급식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네니아브레드</a:t>
            </a:r>
            <a:endParaRPr lang="ko-KR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686800" y="1080723"/>
            <a:ext cx="5334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5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400" dirty="0" err="1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사각정보</a:t>
            </a:r>
            <a:r>
              <a:rPr lang="ko-KR" altLang="en-US" sz="5400" dirty="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모듈</a:t>
            </a:r>
            <a:endParaRPr lang="ko-KR" sz="5000" b="0" i="0" u="none" strike="noStrike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35417" t="33077" r="5833" b="43077"/>
          <a:stretch/>
        </p:blipFill>
        <p:spPr>
          <a:xfrm>
            <a:off x="457200" y="6940745"/>
            <a:ext cx="10744200" cy="2362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12308" r="1250" b="3846"/>
          <a:stretch/>
        </p:blipFill>
        <p:spPr>
          <a:xfrm>
            <a:off x="8190108" y="2485691"/>
            <a:ext cx="9507352" cy="437258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3033603" y="3014323"/>
            <a:ext cx="1596797" cy="840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235316" y="2486865"/>
            <a:ext cx="4708467" cy="4371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083483" y="5829300"/>
            <a:ext cx="3375717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344</Words>
  <Application>Microsoft Office PowerPoint</Application>
  <PresentationFormat>사용자 지정</PresentationFormat>
  <Paragraphs>104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Pretendard Bold</vt:lpstr>
      <vt:lpstr>G마켓 산스 TTF Medium</vt:lpstr>
      <vt:lpstr>Pretendard Regular</vt:lpstr>
      <vt:lpstr>Coconat Bold</vt:lpstr>
      <vt:lpstr>G마켓 산스 TTF Bold</vt:lpstr>
      <vt:lpstr>맑은 고딕</vt:lpstr>
      <vt:lpstr>Wingdings</vt:lpstr>
      <vt:lpstr>Calibri</vt:lpstr>
      <vt:lpstr>Arial</vt:lpstr>
      <vt:lpstr>Cormorant Garamond Bold</vt:lpstr>
      <vt:lpstr>Pretendard SemiBold</vt:lpstr>
      <vt:lpstr>Office Theme</vt:lpstr>
      <vt:lpstr>PowerPoint 프레젠테이션</vt:lpstr>
      <vt:lpstr>PowerPoint 프레젠테이션</vt:lpstr>
      <vt:lpstr>사이트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user</cp:lastModifiedBy>
  <cp:revision>40</cp:revision>
  <dcterms:created xsi:type="dcterms:W3CDTF">2006-08-16T00:00:00Z</dcterms:created>
  <dcterms:modified xsi:type="dcterms:W3CDTF">2024-06-27T09:05:46Z</dcterms:modified>
</cp:coreProperties>
</file>